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72" r:id="rId3"/>
    <p:sldId id="299" r:id="rId4"/>
    <p:sldId id="285" r:id="rId5"/>
    <p:sldId id="287" r:id="rId6"/>
    <p:sldId id="304" r:id="rId7"/>
    <p:sldId id="274" r:id="rId8"/>
    <p:sldId id="286" r:id="rId9"/>
    <p:sldId id="273" r:id="rId10"/>
    <p:sldId id="300" r:id="rId11"/>
    <p:sldId id="305" r:id="rId12"/>
    <p:sldId id="260" r:id="rId13"/>
    <p:sldId id="292" r:id="rId14"/>
    <p:sldId id="295" r:id="rId15"/>
    <p:sldId id="306" r:id="rId16"/>
    <p:sldId id="302" r:id="rId17"/>
    <p:sldId id="296" r:id="rId18"/>
    <p:sldId id="291" r:id="rId19"/>
    <p:sldId id="293" r:id="rId20"/>
    <p:sldId id="301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751EF-D084-4BCB-81E0-67528472D9FE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8EB34-F7F8-4E52-AB87-67B84E5FF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14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8EB34-F7F8-4E52-AB87-67B84E5FFFB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05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35C01-75ED-44E6-82AA-5781A1C7C01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56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98F1-6DDA-2AFF-A92C-9D0EB6DF0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65E74-D59A-9E9F-06F6-27E5F2AFB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28695-3E74-149B-C1EC-E3BAB123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414E3-7004-A60F-836A-BB8C0FA7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7ABF2-7F73-621A-B795-007F6DB6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71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3BC6-E93E-99A9-C850-907C07B8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5BC5E-7F7C-E715-A877-4B38B10C7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E8B65-44CC-C176-5794-D1669EDA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79D29-C80D-0B7C-D424-6E894CD1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4C4ED-FE07-6585-EAF0-4A03F59D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96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E1047-B2C1-D8DB-0739-11DFAD6AA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8E259-FDDF-3C85-EA4C-4EFAC9E71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5489-F393-E9AB-57B9-1988DCF5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FBE8F-9A02-B501-B4F5-C0A62A32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B651A-AEB6-76C6-278F-712BBDBB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73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BC7E-C640-BAF3-ACA8-12D1ED56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49B5-FB60-7C3C-B1A2-96D685BBF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25FF5-3EFF-30BD-0CFB-3EC97DBF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144E-D43F-46B9-E675-013DCDE9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E6897-1DC2-0310-3019-5BB8C6D1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12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2B4F-BEBF-C809-99C2-AFB2EDA2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1DD7B-C09C-B22B-2024-69232A60C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DE7D-3C0E-F644-94E0-7CC46321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4863E-D042-A31F-E110-54FBA532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3B1BF-A1F7-1587-7CDC-496C9855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21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6E03-47CF-4C3D-6365-B00F3FB9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BEEB-9C57-42FF-A6BF-6B77A7D00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CE210-60A8-EABE-D198-A0493D59B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2E413-FE73-E1BD-BFD3-B549A9C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76FA3-0DAA-1F11-D464-25EDC138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14958-338A-7AA6-9843-A215591B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20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C254-FB78-ADBC-9236-8156531D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B230-0425-CEA3-0E95-938E7962E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B3AD7-74DD-2B5E-92DF-9520C373F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D3DE3-BBE0-B0AB-2AE6-5F02E4227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9A810-E3AC-F987-C066-496F0293D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96276-47F1-3DBD-9FA2-FE01F489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8EA67-0190-EB65-A974-83E8AF16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E5351-BADB-9176-1DAB-F3A4A07B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4BD9-4BEB-6A16-36C2-99AAFDC8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832EB-839C-58D2-159E-594E072C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2C13F-CCD5-122B-3DE4-7F0334E7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5C835-6A0D-3269-3F39-EAD7EEAC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41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D306C-F842-C8D0-2B25-4686CA2F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6781-6F70-6B31-9BC3-CB2A5D19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2F3AD-A238-F1A2-B10D-DD40D859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37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1C01-00F9-3594-4770-5CC5EBCD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4FE1-AF58-7741-3A5A-105BA270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CE258-4E64-61E7-B9CB-F235934E0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C2CDB-83A5-CFB2-8A96-CAD7F2EF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A2C5A-6D04-91AE-DB34-FD9EE027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296C-7197-C5B7-E181-4619B240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9B52-86C4-C76C-0D79-0182E27B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BDAD6-20C0-FCB1-57B6-09A7DDCC3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46FF7-7C35-A1DE-DEE2-8AF76F6D5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C75EB-A11F-0434-85D4-92D65D9A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42260-B3DD-B684-AC26-69E68979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D17D7-10DE-8DE1-6270-B96087BA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06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0FB32-058C-C6B0-5BFE-9F703548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EB079-591D-35AC-9657-4462170C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8057-8835-7A27-7A74-C45F2C87A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9838-3D6D-41BB-80AA-4EE4371EA8CD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0086-04C3-F8E9-907B-85C35839F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8E1AA-AD58-BE1B-32DC-D8E27D68A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A968-4909-4112-BEBF-7CC681D7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3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nacaa.com/file.ashx?id=24de847d-2a46-4815-a37c-ffc84451e339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3.06049" TargetMode="External"/><Relationship Id="rId5" Type="http://schemas.openxmlformats.org/officeDocument/2006/relationships/hyperlink" Target="https://doi.org/10.1051/e3sconf/202447700081" TargetMode="External"/><Relationship Id="rId4" Type="http://schemas.openxmlformats.org/officeDocument/2006/relationships/hyperlink" Target="https://doi.org/10.55003/cast.2023.254427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74859123_Convolutional_Neural_Networks_for_Leaf-Based_Plant_Disease_Identification_A_Comparative_Study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l.acm.org/doi/10.1145/363123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10123456" TargetMode="External"/><Relationship Id="rId5" Type="http://schemas.openxmlformats.org/officeDocument/2006/relationships/hyperlink" Target="https://ieeexplore.ieee.org/document/10078901" TargetMode="External"/><Relationship Id="rId4" Type="http://schemas.openxmlformats.org/officeDocument/2006/relationships/hyperlink" Target="https://www.sciencedirect.com/science/article/pii/S016816992400123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3">
            <a:extLst>
              <a:ext uri="{FF2B5EF4-FFF2-40B4-BE49-F238E27FC236}">
                <a16:creationId xmlns:a16="http://schemas.microsoft.com/office/drawing/2014/main" id="{8399D7C3-0370-767A-7233-B6EE80DC508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97" y="111672"/>
            <a:ext cx="1554571" cy="14995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E49C2-57DA-7B54-9E35-392B11B6FA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5" y="1734175"/>
            <a:ext cx="1419314" cy="1499551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2353079-0D35-D8D9-CCFE-89E04E49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8358A-E9B3-92E5-97F8-55F214D78EA2}"/>
              </a:ext>
            </a:extLst>
          </p:cNvPr>
          <p:cNvSpPr txBox="1"/>
          <p:nvPr/>
        </p:nvSpPr>
        <p:spPr>
          <a:xfrm>
            <a:off x="145044" y="4856230"/>
            <a:ext cx="370768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AASIM PASHA     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1JB22AI002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BENAKA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 N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1JB22AI008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MONISH K            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1JB22AI032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SUMUKH.S.M       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1JB23AI405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AF76C-FA28-1365-9F1A-B76C321DB6D2}"/>
              </a:ext>
            </a:extLst>
          </p:cNvPr>
          <p:cNvSpPr txBox="1"/>
          <p:nvPr/>
        </p:nvSpPr>
        <p:spPr>
          <a:xfrm>
            <a:off x="5468471" y="5916706"/>
            <a:ext cx="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32630-E116-EFC6-AAC1-4D42B954D224}"/>
              </a:ext>
            </a:extLst>
          </p:cNvPr>
          <p:cNvSpPr txBox="1"/>
          <p:nvPr/>
        </p:nvSpPr>
        <p:spPr>
          <a:xfrm>
            <a:off x="8291174" y="5147417"/>
            <a:ext cx="3469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2000"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eue Machina Ultra-Bold"/>
                <a:cs typeface="Times New Roman" panose="02020603050405020304" pitchFamily="18" charset="0"/>
                <a:sym typeface="Neue Machina Ultra-Bold"/>
              </a:rPr>
              <a:t>Under the Guidance of</a:t>
            </a:r>
          </a:p>
          <a:p>
            <a:pPr marL="252000"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eue Machina Ultra-Bold"/>
                <a:cs typeface="Times New Roman" panose="02020603050405020304" pitchFamily="18" charset="0"/>
                <a:sym typeface="Neue Machina Ultra-Bold"/>
              </a:rPr>
              <a:t>Mrs. Deepa Kulkarni</a:t>
            </a:r>
          </a:p>
          <a:p>
            <a:pPr marL="252000"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eue Machina Ultra-Bold"/>
                <a:cs typeface="Times New Roman" panose="02020603050405020304" pitchFamily="18" charset="0"/>
                <a:sym typeface="Neue Machina Ultra-Bold"/>
              </a:rPr>
              <a:t>Asst. Professor </a:t>
            </a:r>
          </a:p>
          <a:p>
            <a:pPr marL="252000"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eue Machina Ultra-Bold"/>
                <a:cs typeface="Times New Roman" panose="02020603050405020304" pitchFamily="18" charset="0"/>
                <a:sym typeface="Neue Machina Ultra-Bold"/>
              </a:rPr>
              <a:t>Dept of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eue Machina Ultra-Bold"/>
                <a:cs typeface="Times New Roman" panose="02020603050405020304" pitchFamily="18" charset="0"/>
                <a:sym typeface="Neue Machina Ultra-Bold"/>
              </a:rPr>
              <a:t>AIML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eue Machina Ultra-Bold"/>
                <a:cs typeface="Times New Roman" panose="02020603050405020304" pitchFamily="18" charset="0"/>
                <a:sym typeface="Neue Machina Ultra-Bold"/>
              </a:rPr>
              <a:t>, SJBIT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DAA0C9-B832-AC49-7326-7A318DEFA55F}"/>
              </a:ext>
            </a:extLst>
          </p:cNvPr>
          <p:cNvSpPr txBox="1">
            <a:spLocks/>
          </p:cNvSpPr>
          <p:nvPr/>
        </p:nvSpPr>
        <p:spPr>
          <a:xfrm>
            <a:off x="998683" y="522814"/>
            <a:ext cx="10407067" cy="1499551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N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||Jai Sri Gurudev||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Sri Adichunchanagiri Shikshana Trust®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SJB INSTITUTE OF TECHNOLOGY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8C300A-15FB-A72F-AECD-58A60C68E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77" y="1705175"/>
            <a:ext cx="1536291" cy="15285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B57439-8745-3975-0E8C-7E9525F45A4F}"/>
              </a:ext>
            </a:extLst>
          </p:cNvPr>
          <p:cNvSpPr txBox="1"/>
          <p:nvPr/>
        </p:nvSpPr>
        <p:spPr>
          <a:xfrm>
            <a:off x="2506433" y="3637174"/>
            <a:ext cx="7179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Topic:- </a:t>
            </a:r>
            <a:r>
              <a:rPr lang="en-US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AI-Powered Agriculture System</a:t>
            </a:r>
          </a:p>
        </p:txBody>
      </p:sp>
      <p:pic>
        <p:nvPicPr>
          <p:cNvPr id="9" name="Image 12" descr="Bgspumagadi">
            <a:extLst>
              <a:ext uri="{FF2B5EF4-FFF2-40B4-BE49-F238E27FC236}">
                <a16:creationId xmlns:a16="http://schemas.microsoft.com/office/drawing/2014/main" id="{40110C81-4A25-460C-6A16-F8D216B3A84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6" y="111671"/>
            <a:ext cx="1536291" cy="149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48AD7A-B73D-5799-84C7-B6D362BC6445}"/>
              </a:ext>
            </a:extLst>
          </p:cNvPr>
          <p:cNvSpPr txBox="1"/>
          <p:nvPr/>
        </p:nvSpPr>
        <p:spPr>
          <a:xfrm>
            <a:off x="3047997" y="25412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Phase-II (BAI786)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5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E3934-06AB-AEDE-2A63-57774875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85">
            <a:extLst>
              <a:ext uri="{FF2B5EF4-FFF2-40B4-BE49-F238E27FC236}">
                <a16:creationId xmlns:a16="http://schemas.microsoft.com/office/drawing/2014/main" id="{827C62E0-CA86-965B-1562-D6A3881D3AC2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4558"/>
          <a:stretch>
            <a:fillRect/>
          </a:stretch>
        </p:blipFill>
        <p:spPr>
          <a:xfrm>
            <a:off x="535777" y="783771"/>
            <a:ext cx="11101052" cy="5572579"/>
          </a:xfrm>
          <a:prstGeom prst="rect">
            <a:avLst/>
          </a:prstGeom>
        </p:spPr>
      </p:pic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918FA48C-9A37-D934-3A54-3B3D5FC3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D0179-3A1A-1436-6E0D-07F5E6216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955B6-8769-D732-DC27-32D9F40B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9F8D9E1-47CF-E9AD-8351-7AF27C09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/>
              <a:t>07-01-2026</a:t>
            </a:fld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650C49-E542-7288-AC54-4BBE3DF3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10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A2F14-9E6D-E776-BC62-8DAF42CE8556}"/>
              </a:ext>
            </a:extLst>
          </p:cNvPr>
          <p:cNvSpPr txBox="1"/>
          <p:nvPr/>
        </p:nvSpPr>
        <p:spPr>
          <a:xfrm>
            <a:off x="2939143" y="187813"/>
            <a:ext cx="6313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Diagram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Automated Irrigation</a:t>
            </a:r>
            <a:endParaRPr lang="en-IN" sz="2400" b="1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6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D3AA-8CB2-93AC-6CDA-8ABD73B6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03F1A644-FBCA-F3EA-0B57-37EC7B1D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22B9D-C4DE-AE8D-FD88-3B506053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DBEA76-E561-BDF3-50FA-6C1647BE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85EBA8A-153D-322F-7E1D-FA6A247A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/>
              <a:t>07-01-2026</a:t>
            </a:fld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0ACE45-178B-33AB-722D-3048C369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11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D4708-FB32-6D75-A1D8-15994C77FF2B}"/>
              </a:ext>
            </a:extLst>
          </p:cNvPr>
          <p:cNvSpPr txBox="1"/>
          <p:nvPr/>
        </p:nvSpPr>
        <p:spPr>
          <a:xfrm>
            <a:off x="2897536" y="99494"/>
            <a:ext cx="6379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Diagram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Disease Detection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86">
            <a:extLst>
              <a:ext uri="{FF2B5EF4-FFF2-40B4-BE49-F238E27FC236}">
                <a16:creationId xmlns:a16="http://schemas.microsoft.com/office/drawing/2014/main" id="{97D0C59A-A16C-8234-F714-2818A7430369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551" y="830301"/>
            <a:ext cx="10287000" cy="55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5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523769"/>
            <a:ext cx="4114800" cy="365125"/>
          </a:xfrm>
        </p:spPr>
        <p:txBody>
          <a:bodyPr/>
          <a:lstStyle/>
          <a:p>
            <a:r>
              <a:rPr lang="en-IN" dirty="0" err="1"/>
              <a:t>Dept.AI&amp;ML,SJBIT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80444"/>
            <a:ext cx="2743200" cy="365125"/>
          </a:xfrm>
        </p:spPr>
        <p:txBody>
          <a:bodyPr/>
          <a:lstStyle/>
          <a:p>
            <a:fld id="{D89EF52F-BDEB-483A-9D8C-E0561A10B86B}" type="datetime1">
              <a:rPr lang="en-IN" smtClean="0"/>
              <a:t>07-01-2026</a:t>
            </a:fld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89330" y="6407789"/>
            <a:ext cx="2743200" cy="365125"/>
          </a:xfrm>
        </p:spPr>
        <p:txBody>
          <a:bodyPr/>
          <a:lstStyle/>
          <a:p>
            <a:fld id="{66A34B55-6B4E-46E4-B10C-8A655FC1096B}" type="slidenum">
              <a:rPr lang="en-IN" smtClean="0"/>
              <a:t>12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pic>
        <p:nvPicPr>
          <p:cNvPr id="10" name="Picture 9" descr="SJBITLogo500x120-hom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4C246-F18B-86C1-3F5D-54C65A6FD46D}"/>
              </a:ext>
            </a:extLst>
          </p:cNvPr>
          <p:cNvSpPr txBox="1"/>
          <p:nvPr/>
        </p:nvSpPr>
        <p:spPr>
          <a:xfrm>
            <a:off x="1915886" y="32131"/>
            <a:ext cx="7729009" cy="659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>
              <a:spcAft>
                <a:spcPts val="800"/>
              </a:spcAft>
              <a:buNone/>
            </a:pPr>
            <a:b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Networks (CNNs)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plant disease prediction :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 extract features (colour, texture, spots)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Achieve high accuracy (&gt;90%)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Handle noise and lighting variations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 on both edge devices and servers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real-time detection with Arduino Uno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 Model: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CNN for mobile and embedded vision 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inverted residuals and linear bottlenecks for better efficiency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convolutions reduce computation and parameters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on ImageNet for quick transfer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94% accuracy in plant disease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and optimized for real-time IoT and edge applications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43B8-8EDB-E9BB-8048-67E79417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D56EA-67D9-80EA-0936-1840351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09DF4-1E49-9F8C-8B18-3C4FE97F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F52F-BDEB-483A-9D8C-E0561A10B86B}" type="datetime1">
              <a:rPr lang="en-IN" smtClean="0"/>
              <a:t>07-01-2026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BC836E-ED09-B04C-5FA6-15A9D93B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13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7058C-730E-A6C2-6D61-0C5468C5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pic>
        <p:nvPicPr>
          <p:cNvPr id="10" name="Picture 9" descr="SJBITLogo500x120-home">
            <a:extLst>
              <a:ext uri="{FF2B5EF4-FFF2-40B4-BE49-F238E27FC236}">
                <a16:creationId xmlns:a16="http://schemas.microsoft.com/office/drawing/2014/main" id="{048EBB51-4734-072B-B4C5-07F38331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913B7-1382-25A5-57A8-CFEDC920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65"/>
          <a:stretch>
            <a:fillRect/>
          </a:stretch>
        </p:blipFill>
        <p:spPr>
          <a:xfrm>
            <a:off x="6096000" y="0"/>
            <a:ext cx="6096000" cy="301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949E55-57CC-B647-7246-DE5813724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5"/>
          <a:stretch>
            <a:fillRect/>
          </a:stretch>
        </p:blipFill>
        <p:spPr>
          <a:xfrm>
            <a:off x="0" y="3004456"/>
            <a:ext cx="6096000" cy="3853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A81A2-9090-90A6-3F16-0135EF40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5"/>
          <a:stretch>
            <a:fillRect/>
          </a:stretch>
        </p:blipFill>
        <p:spPr>
          <a:xfrm>
            <a:off x="6095999" y="3011450"/>
            <a:ext cx="6096000" cy="3846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E58E2-E43B-B3B6-4588-EE7EBB895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5"/>
          <a:stretch>
            <a:fillRect/>
          </a:stretch>
        </p:blipFill>
        <p:spPr>
          <a:xfrm>
            <a:off x="-1" y="-1"/>
            <a:ext cx="6096000" cy="30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3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73F91-7607-CC3E-E6D6-2FABCDCD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DE57-9470-7A84-13F4-83D179AB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69EE-9125-1226-75EF-4A1462A0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D8AD3-FDEA-0304-34A3-6D292ED5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F52F-BDEB-483A-9D8C-E0561A10B86B}" type="datetime1">
              <a:rPr lang="en-IN" smtClean="0"/>
              <a:t>07-01-2026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1D4BD8-EC9A-637B-B32D-C00FE034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5531" y="6356350"/>
            <a:ext cx="2743200" cy="365125"/>
          </a:xfrm>
        </p:spPr>
        <p:txBody>
          <a:bodyPr/>
          <a:lstStyle/>
          <a:p>
            <a:fld id="{66A34B55-6B4E-46E4-B10C-8A655FC1096B}" type="slidenum">
              <a:rPr lang="en-IN" smtClean="0"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4FCA6-3585-C9C0-C137-86EE7D76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pic>
        <p:nvPicPr>
          <p:cNvPr id="10" name="Picture 9" descr="SJBITLogo500x120-home">
            <a:extLst>
              <a:ext uri="{FF2B5EF4-FFF2-40B4-BE49-F238E27FC236}">
                <a16:creationId xmlns:a16="http://schemas.microsoft.com/office/drawing/2014/main" id="{68D0D0FF-82BA-AEB5-481A-9FC05EB9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172748-8430-2811-75B9-D659DF4C0C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988" b="13659"/>
          <a:stretch>
            <a:fillRect/>
          </a:stretch>
        </p:blipFill>
        <p:spPr>
          <a:xfrm>
            <a:off x="0" y="0"/>
            <a:ext cx="7415561" cy="3417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7ADB76-A009-3908-BAE6-58A51AEE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r="43001" b="14471"/>
          <a:stretch>
            <a:fillRect/>
          </a:stretch>
        </p:blipFill>
        <p:spPr>
          <a:xfrm>
            <a:off x="1" y="3417559"/>
            <a:ext cx="7415560" cy="3451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8B29E-A3A7-3CBE-6D4C-D689F4B41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1" y="1121230"/>
            <a:ext cx="4776438" cy="5235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551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C4DF-3546-7474-04B3-0799D1521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85C9-AF38-7CA3-F066-848BE70A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75ED1-A90E-87DA-93CD-57885C92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744FE-1AAA-72D2-59DD-02F0C3C9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F52F-BDEB-483A-9D8C-E0561A10B86B}" type="datetime1">
              <a:rPr lang="en-IN" smtClean="0"/>
              <a:t>07-01-2026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4C6D-28FD-7102-A60A-461A633A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5531" y="6356350"/>
            <a:ext cx="2743200" cy="365125"/>
          </a:xfrm>
        </p:spPr>
        <p:txBody>
          <a:bodyPr/>
          <a:lstStyle/>
          <a:p>
            <a:fld id="{66A34B55-6B4E-46E4-B10C-8A655FC1096B}" type="slidenum">
              <a:rPr lang="en-IN" smtClean="0"/>
              <a:t>15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CC16F-C8BD-D83A-ADE6-831C16C3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pic>
        <p:nvPicPr>
          <p:cNvPr id="10" name="Picture 9" descr="SJBITLogo500x120-home">
            <a:extLst>
              <a:ext uri="{FF2B5EF4-FFF2-40B4-BE49-F238E27FC236}">
                <a16:creationId xmlns:a16="http://schemas.microsoft.com/office/drawing/2014/main" id="{681B5CD0-3589-F85B-D795-59454D3A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B024A1-0779-5BA4-562A-A4DC6DD9DD55}"/>
              </a:ext>
            </a:extLst>
          </p:cNvPr>
          <p:cNvSpPr txBox="1">
            <a:spLocks/>
          </p:cNvSpPr>
          <p:nvPr/>
        </p:nvSpPr>
        <p:spPr>
          <a:xfrm>
            <a:off x="5354017" y="440037"/>
            <a:ext cx="1483964" cy="66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0EDD8-66FE-6B3E-88DC-58D9DF74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206" y="1963583"/>
            <a:ext cx="5647587" cy="41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AEB89-7975-4153-306D-55B5145F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9E17656E-8008-DDEC-0406-1B11381A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6A321-F3DE-7FAA-CC51-D86A61112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C765F2-3C03-EC11-5348-33763ADD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685515-178A-4C5B-95F9-8C18F4A4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681ED1-DB94-CE52-365D-0A2A8C10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0B9F6-C44E-39E5-26AC-5688D4397327}"/>
              </a:ext>
            </a:extLst>
          </p:cNvPr>
          <p:cNvSpPr txBox="1"/>
          <p:nvPr/>
        </p:nvSpPr>
        <p:spPr>
          <a:xfrm>
            <a:off x="4038601" y="651048"/>
            <a:ext cx="3701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655"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45E481-D4FC-E044-91A8-CF2A689E24B8}"/>
              </a:ext>
            </a:extLst>
          </p:cNvPr>
          <p:cNvGraphicFramePr>
            <a:graphicFrameLocks noGrp="1"/>
          </p:cNvGraphicFramePr>
          <p:nvPr/>
        </p:nvGraphicFramePr>
        <p:xfrm>
          <a:off x="524107" y="1898174"/>
          <a:ext cx="11322204" cy="36216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2092">
                  <a:extLst>
                    <a:ext uri="{9D8B030D-6E8A-4147-A177-3AD203B41FA5}">
                      <a16:colId xmlns:a16="http://schemas.microsoft.com/office/drawing/2014/main" val="36609407"/>
                    </a:ext>
                  </a:extLst>
                </a:gridCol>
                <a:gridCol w="2801950">
                  <a:extLst>
                    <a:ext uri="{9D8B030D-6E8A-4147-A177-3AD203B41FA5}">
                      <a16:colId xmlns:a16="http://schemas.microsoft.com/office/drawing/2014/main" val="563409527"/>
                    </a:ext>
                  </a:extLst>
                </a:gridCol>
                <a:gridCol w="2839081">
                  <a:extLst>
                    <a:ext uri="{9D8B030D-6E8A-4147-A177-3AD203B41FA5}">
                      <a16:colId xmlns:a16="http://schemas.microsoft.com/office/drawing/2014/main" val="3416218418"/>
                    </a:ext>
                  </a:extLst>
                </a:gridCol>
                <a:gridCol w="2839081">
                  <a:extLst>
                    <a:ext uri="{9D8B030D-6E8A-4147-A177-3AD203B41FA5}">
                      <a16:colId xmlns:a16="http://schemas.microsoft.com/office/drawing/2014/main" val="10729958"/>
                    </a:ext>
                  </a:extLst>
                </a:gridCol>
              </a:tblGrid>
              <a:tr h="4995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Condition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Input/Action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System Response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Result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50387"/>
                  </a:ext>
                </a:extLst>
              </a:tr>
              <a:tr h="874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Soil moisture &lt; 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Dry soil detected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Pump turns </a:t>
                      </a:r>
                      <a:r>
                        <a:rPr lang="en-IN" b="1"/>
                        <a:t>ON</a:t>
                      </a:r>
                      <a:r>
                        <a:rPr lang="en-IN"/>
                        <a:t> automatically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Passed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636355"/>
                  </a:ext>
                </a:extLst>
              </a:tr>
              <a:tr h="499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Soil moisture &gt; 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Wet soil detected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Pump remains </a:t>
                      </a:r>
                      <a:r>
                        <a:rPr lang="en-IN" b="1"/>
                        <a:t>OFF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Passed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028956"/>
                  </a:ext>
                </a:extLst>
              </a:tr>
              <a:tr h="874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Sensor disconnected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 data from soil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/>
                        <a:t>System triggers </a:t>
                      </a:r>
                      <a:r>
                        <a:rPr lang="sv-SE" b="1"/>
                        <a:t>Error / Fallback Mode</a:t>
                      </a:r>
                      <a:endParaRPr lang="sv-S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✅ Passed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776894"/>
                  </a:ext>
                </a:extLst>
              </a:tr>
              <a:tr h="874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Cloud connectivity 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Internet unavailable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Local data storage</a:t>
                      </a:r>
                      <a:r>
                        <a:rPr lang="en-US"/>
                        <a:t> is activated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✅ Passed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9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96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7549-27C7-8287-25E6-12BC7992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AE44-832C-80A8-4B01-9D7166B4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6E92-4C54-7580-6CF4-899B8AFC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A6230-33FC-1991-DC27-42BD47F3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F52F-BDEB-483A-9D8C-E0561A10B86B}" type="datetime1">
              <a:rPr lang="en-IN" smtClean="0"/>
              <a:t>07-01-2026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946F23-9703-F3E2-7759-FE1BC74B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5531" y="6356350"/>
            <a:ext cx="2743200" cy="365125"/>
          </a:xfrm>
        </p:spPr>
        <p:txBody>
          <a:bodyPr/>
          <a:lstStyle/>
          <a:p>
            <a:fld id="{66A34B55-6B4E-46E4-B10C-8A655FC1096B}" type="slidenum">
              <a:rPr lang="en-IN" smtClean="0"/>
              <a:t>17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E4384-5066-4552-B1D4-448B41DA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pic>
        <p:nvPicPr>
          <p:cNvPr id="10" name="Picture 9" descr="SJBITLogo500x120-home">
            <a:extLst>
              <a:ext uri="{FF2B5EF4-FFF2-40B4-BE49-F238E27FC236}">
                <a16:creationId xmlns:a16="http://schemas.microsoft.com/office/drawing/2014/main" id="{37B47578-D8D0-53C9-C50D-5ACAA3CD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364E40-BD02-429D-7F7D-B95541F85A5E}"/>
              </a:ext>
            </a:extLst>
          </p:cNvPr>
          <p:cNvSpPr txBox="1"/>
          <p:nvPr/>
        </p:nvSpPr>
        <p:spPr>
          <a:xfrm>
            <a:off x="95251" y="1677637"/>
            <a:ext cx="6163371" cy="393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en-IN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Early Disease Detection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Reduces crop loss.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Irrigation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Saves water, prevents over-irrigation.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Reduces manual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labor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saves time.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Decisions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Improves farm planning.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Works for small and large farms.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Sustainability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Improves soil health, reduces chemicals.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Higher Yield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Boosts crop quality and productivity.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81488E-8B18-2D12-03DF-94300E607DD9}"/>
              </a:ext>
            </a:extLst>
          </p:cNvPr>
          <p:cNvSpPr txBox="1"/>
          <p:nvPr/>
        </p:nvSpPr>
        <p:spPr>
          <a:xfrm>
            <a:off x="6258622" y="1690688"/>
            <a:ext cx="6094140" cy="298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Limitations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en-IN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Setup Cost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Expensive sensors and devices.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Skills Needed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Farmers require training.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 &amp; Power Dependency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Needs stable connectivity.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2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9902-0691-B2EC-AFA1-8A8304F88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E43C6DA8-12D3-0FFA-CC26-388F6347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5AFD1-EC2B-FCA5-BF95-260503F60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EC1559-A27E-7FEA-F4CF-E32572D4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F52210-8B64-FEB2-1F19-E3BCB76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/>
              <a:t>07-01-2026</a:t>
            </a:fld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B3061C-DCDD-F8D5-4EEB-0944C5FB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18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8BA21-C8A1-219B-9FC5-FF02B58A9516}"/>
              </a:ext>
            </a:extLst>
          </p:cNvPr>
          <p:cNvSpPr txBox="1"/>
          <p:nvPr/>
        </p:nvSpPr>
        <p:spPr>
          <a:xfrm>
            <a:off x="4452257" y="651048"/>
            <a:ext cx="3287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655" algn="ctr"/>
            <a:r>
              <a:rPr lang="en-IN" sz="3200" b="1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A790-0D99-DF06-4ED6-27E436A4855D}"/>
              </a:ext>
            </a:extLst>
          </p:cNvPr>
          <p:cNvSpPr txBox="1"/>
          <p:nvPr/>
        </p:nvSpPr>
        <p:spPr>
          <a:xfrm>
            <a:off x="465462" y="1862513"/>
            <a:ext cx="11944252" cy="3132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Transformative Impact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Combines AI, IoT, and automation to enable data-driven, sustainable farming.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Farming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smart irrigation, disease detection, and monitoring to boost yield and cut resource waste.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Integration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Employs CNN-based vision, sensors, and automated irrigation to solve core farming issues.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Design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Modular setup ensures easy deployment, even in low-resource areas.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Synergy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Smooth hardware–software integration ensures reliability.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&amp; Sustainability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Improves productivity while supporting global sustainable agriculture goals.</a:t>
            </a:r>
          </a:p>
        </p:txBody>
      </p:sp>
    </p:spTree>
    <p:extLst>
      <p:ext uri="{BB962C8B-B14F-4D97-AF65-F5344CB8AC3E}">
        <p14:creationId xmlns:p14="http://schemas.microsoft.com/office/powerpoint/2010/main" val="2481148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7E4F-C920-8F97-FD6A-28C80849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87F64F60-D554-62FC-703C-99612226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D4EF7-05C9-48BB-F028-A1D6F426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6F4F8B-2A1B-7A03-384C-143FB355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C28B0-68FC-D31D-ED17-EB413D7F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6DCA77-8E89-CB45-0F35-5A54BC7E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A7A0-3D1C-9244-F2A8-46AE5AB5069F}"/>
              </a:ext>
            </a:extLst>
          </p:cNvPr>
          <p:cNvSpPr txBox="1"/>
          <p:nvPr/>
        </p:nvSpPr>
        <p:spPr>
          <a:xfrm>
            <a:off x="4038601" y="651048"/>
            <a:ext cx="3701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655"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Predictions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00EB4-98D6-A08A-B3FE-E102344193BC}"/>
              </a:ext>
            </a:extLst>
          </p:cNvPr>
          <p:cNvSpPr txBox="1"/>
          <p:nvPr/>
        </p:nvSpPr>
        <p:spPr>
          <a:xfrm>
            <a:off x="206218" y="2211037"/>
            <a:ext cx="119442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indent="-2880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Predictions Autonomous Farming: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Robotic tractors, drones, and harvesters managing sowing, irrigation, pest control, and harvesting with minimal human input.</a:t>
            </a:r>
          </a:p>
          <a:p>
            <a:pPr marL="288000" indent="-2880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Ultra-Accurate Yield Forecasting: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Satellite + IoT + AI enabling &gt;99% accurate yield prediction and early detection of yield gaps.</a:t>
            </a:r>
          </a:p>
          <a:p>
            <a:pPr marL="288000" indent="-2880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Pest &amp; Disease Control: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forecasting outbreaks and drones applying micro-doses of treatment only where needed.</a:t>
            </a:r>
          </a:p>
          <a:p>
            <a:pPr marL="288000" indent="-2880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Crop Recommendations: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suggesting profitable crops based on soil, climate, and market data.</a:t>
            </a:r>
          </a:p>
          <a:p>
            <a:pPr marL="288000" indent="-2880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AR/Voice Assistance: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Hands-free voice commands and AR-guided decision-making in the field.</a:t>
            </a:r>
          </a:p>
        </p:txBody>
      </p:sp>
    </p:spTree>
    <p:extLst>
      <p:ext uri="{BB962C8B-B14F-4D97-AF65-F5344CB8AC3E}">
        <p14:creationId xmlns:p14="http://schemas.microsoft.com/office/powerpoint/2010/main" val="242608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2164" y="997131"/>
            <a:ext cx="96988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DFD/ Sequence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 /</a:t>
            </a:r>
            <a:r>
              <a:rPr lang="en-IN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endParaRPr lang="en-IN" sz="2400" b="1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endParaRPr lang="en-US" sz="2400" b="1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US" sz="2000" b="1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9A6DF-C846-7E9C-DBD9-6F30F27F57B5}"/>
              </a:ext>
            </a:extLst>
          </p:cNvPr>
          <p:cNvSpPr txBox="1"/>
          <p:nvPr/>
        </p:nvSpPr>
        <p:spPr>
          <a:xfrm>
            <a:off x="2592430" y="4132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8036-6C99-94E1-2C88-FDC23567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97276FEA-8766-DAD1-03C3-45EB9746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0C1F6-C023-2753-19A9-BE011926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7C272-8CF0-D827-93BC-1BEBB59C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CE2BCB-B24F-EA1D-3BC7-9D7AC0C9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58FDC9-D8A9-EB9D-B664-7E5E5331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36C2C-A180-93E5-050C-4F20C9EE5905}"/>
              </a:ext>
            </a:extLst>
          </p:cNvPr>
          <p:cNvSpPr txBox="1"/>
          <p:nvPr/>
        </p:nvSpPr>
        <p:spPr>
          <a:xfrm>
            <a:off x="4245429" y="351669"/>
            <a:ext cx="3701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EC2DA-0F09-007B-03A8-DC247388A0D8}"/>
              </a:ext>
            </a:extLst>
          </p:cNvPr>
          <p:cNvSpPr txBox="1"/>
          <p:nvPr/>
        </p:nvSpPr>
        <p:spPr>
          <a:xfrm>
            <a:off x="681165" y="1163828"/>
            <a:ext cx="5022950" cy="53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S. P. Mohanty, D. P. Hughes and M. 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Salathé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Using Deep Learning for Image-Based Plant Disease Detection, Frontiers in Plant Science, Vol. 7, 2016, p. 1419.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 M. Tan and Q. V. Le, 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EfficientNet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Rethinking Model Scaling for Convolutional Neural Networks, Proc of the 36th International Conference on Machine Learning, PMLR 97, 2019, pp. 6105–6114.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 Food and Agriculture Organization of the United Nations, The future of food and agriculture – Trends and challenges, Rome, 2017.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McKinsey &amp; Company, Agriculture’s connected future: How technology can yield new growth, 2020.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 Nitin and S. B. Gupta, Artificial Intelligence in Smart Agriculture: Applications and Challenges, CAST, Vol. 1, No. 1, 2023.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86024-AE43-45D1-2976-929C050AA0BC}"/>
              </a:ext>
            </a:extLst>
          </p:cNvPr>
          <p:cNvSpPr txBox="1"/>
          <p:nvPr/>
        </p:nvSpPr>
        <p:spPr>
          <a:xfrm>
            <a:off x="6030686" y="1195542"/>
            <a:ext cx="5998640" cy="53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 P. Kumar, A. Nelson, Z. Kapetanovic and R. Chandra, Affordable Artificial Intelligence – Augmenting Farmer Knowledge with AI, 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preprint arXiv:2303.06049, 2023.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  Aashu, K. Rajwar, M. Pant and K. Deep, Application of Machine Learning in Agriculture: Recent Trends and Future Research Avenues, 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preprint arXiv:2405.17465, 2024.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 A. A. Issa, S. Majed, S. A. Ameer and H. M. Al-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Jawahry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Farming in the Digital Age: Smart Agriculture with AI and IoT, E3S Web of Conferences, Vol. 477, 2024, p. 00081.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 O. Turgut, I. Kok and S. Ozdemir, 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AgroXAI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Explainable AI-Driven Crop Recommendation System for Agriculture 4.0, </a:t>
            </a:r>
            <a:r>
              <a:rPr lang="en-IN" sz="1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preprint arXiv:2412.16196, 2024.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 A. Palli and H. Kumar, Integration of Smart Drones and AI into Agriculture – A Review, National Agricultural Compliance Assistance Association, 2024.</a:t>
            </a:r>
          </a:p>
        </p:txBody>
      </p:sp>
    </p:spTree>
    <p:extLst>
      <p:ext uri="{BB962C8B-B14F-4D97-AF65-F5344CB8AC3E}">
        <p14:creationId xmlns:p14="http://schemas.microsoft.com/office/powerpoint/2010/main" val="301126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95600" y="2755787"/>
            <a:ext cx="6400800" cy="134642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9600" dirty="0"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C855-DA4E-4A97-BC7C-19507FECF98B}" type="datetime1">
              <a:rPr lang="en-IN" smtClean="0"/>
              <a:t>07-01-2026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21</a:t>
            </a:fld>
            <a:endParaRPr lang="en-IN"/>
          </a:p>
        </p:txBody>
      </p:sp>
      <p:pic>
        <p:nvPicPr>
          <p:cNvPr id="8" name="Picture 7" descr="SJBITLogo500x120-hom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7FE1-11EF-62BE-9C33-85FFCA03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DA9E9295-C8E5-56AE-9A64-038A9D83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6153C-9E90-6E09-4DBB-CF45016D1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F3A6BE-6E8B-CA45-508E-9D2F3FEA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0377C56-7458-C0F9-8770-E4B45CAF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9361FB-9DC2-246D-6DEC-6CAAFCDC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9679C-1174-B021-4C7A-4F9E5E48AFAE}"/>
              </a:ext>
            </a:extLst>
          </p:cNvPr>
          <p:cNvSpPr txBox="1"/>
          <p:nvPr/>
        </p:nvSpPr>
        <p:spPr>
          <a:xfrm>
            <a:off x="1040774" y="1354324"/>
            <a:ext cx="1011045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rapid advancements in Artificial Intelligence (AI) and the Internet of Things (IoT) are revolutionizing traditional farming practices, leading to the development of AI-powered smart agriculture systems.  </a:t>
            </a:r>
          </a:p>
          <a:p>
            <a:pPr algn="just"/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develops an AI-Powered Smart Agriculture System to tackle critical farming inefficiencies. It features an advanced leaf disease detection system using computer vision and a Convolutional Neural Network (MobileNetV2), achieving 94% accuracy in early disease identification from leaf imagery to prevent crop loss.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with IoT sensors and a Arduino, the system also automates precision irrigation, reducing water consumption by 28%. A real-time Flask dashboard enables remote monitoring and control. This integrated solution offers a scalable approach to enhance crop health, resource efficiency, and sustainability in modern agriculture.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E8B5C-4282-8AAE-DFCD-9D1C7054A4EB}"/>
              </a:ext>
            </a:extLst>
          </p:cNvPr>
          <p:cNvSpPr txBox="1"/>
          <p:nvPr/>
        </p:nvSpPr>
        <p:spPr>
          <a:xfrm>
            <a:off x="2966720" y="333303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85411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4F1B-F11D-9DD3-58F6-34FC6D838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FF72BAE0-9502-EBA7-DCF4-05417B403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03CC2-AFF7-1B59-6A09-1A1B23B3E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525638-5D21-7481-4D70-2CF1D73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C8F44E-9198-9FFC-2951-3007CCE8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8BEB5A-D745-2D41-4A07-F4D04BC3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DAAB6-1F26-735A-F665-D48DF79A9FB6}"/>
              </a:ext>
            </a:extLst>
          </p:cNvPr>
          <p:cNvSpPr txBox="1"/>
          <p:nvPr/>
        </p:nvSpPr>
        <p:spPr>
          <a:xfrm>
            <a:off x="631371" y="1183405"/>
            <a:ext cx="110925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farming relies on inefficient methods for irrigation and disease control, leading to significant water waste and crop losses. This project presents an AI and IoT-powered smart agriculture system that transforms these practices through real-time monitoring and automation.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integrates sensor networks with computer vision, utilizing the MobileNetV2 model for efficient disease detection with over 94% accuracy. The system employs affordable hardware components including microcontrollers and sensors, complemented by a web dashboard for real-time monitoring.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demonstrated 28% water savings while maintaining optimal crop health through automated irrigation control. This approach enables proactive, data-driven farming that optimizes resources and enhances sustainability for future food security needs.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7FC66-F4EC-6723-275E-663680012B2F}"/>
              </a:ext>
            </a:extLst>
          </p:cNvPr>
          <p:cNvSpPr txBox="1"/>
          <p:nvPr/>
        </p:nvSpPr>
        <p:spPr>
          <a:xfrm>
            <a:off x="5020250" y="517969"/>
            <a:ext cx="2133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6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6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9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EE21-14D1-5275-4A17-03EAAF8A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8EB7A907-02E1-79BB-B04A-B82BD6B7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695A4-C60C-D3C7-A2E8-6B59DBC7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54AA90-5265-AF41-AF2B-FE520FE7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6434AC5-C170-EAD9-ACD5-DE2469BB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/>
              <a:t>07-01-2026</a:t>
            </a:fld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2A42EC-B703-6C13-4A77-4482C7E1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5</a:t>
            </a:fld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17DFD-C8ED-0CFA-A651-4D9E8D6A142C}"/>
              </a:ext>
            </a:extLst>
          </p:cNvPr>
          <p:cNvSpPr txBox="1"/>
          <p:nvPr/>
        </p:nvSpPr>
        <p:spPr>
          <a:xfrm>
            <a:off x="3849310" y="46885"/>
            <a:ext cx="460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84E52B-84CB-94AA-229B-23D94180C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7168"/>
              </p:ext>
            </p:extLst>
          </p:nvPr>
        </p:nvGraphicFramePr>
        <p:xfrm>
          <a:off x="694547" y="1172446"/>
          <a:ext cx="10914184" cy="511544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19031">
                  <a:extLst>
                    <a:ext uri="{9D8B030D-6E8A-4147-A177-3AD203B41FA5}">
                      <a16:colId xmlns:a16="http://schemas.microsoft.com/office/drawing/2014/main" val="1024569855"/>
                    </a:ext>
                  </a:extLst>
                </a:gridCol>
                <a:gridCol w="1328873">
                  <a:extLst>
                    <a:ext uri="{9D8B030D-6E8A-4147-A177-3AD203B41FA5}">
                      <a16:colId xmlns:a16="http://schemas.microsoft.com/office/drawing/2014/main" val="2782120915"/>
                    </a:ext>
                  </a:extLst>
                </a:gridCol>
                <a:gridCol w="1361934">
                  <a:extLst>
                    <a:ext uri="{9D8B030D-6E8A-4147-A177-3AD203B41FA5}">
                      <a16:colId xmlns:a16="http://schemas.microsoft.com/office/drawing/2014/main" val="916518327"/>
                    </a:ext>
                  </a:extLst>
                </a:gridCol>
                <a:gridCol w="3157042">
                  <a:extLst>
                    <a:ext uri="{9D8B030D-6E8A-4147-A177-3AD203B41FA5}">
                      <a16:colId xmlns:a16="http://schemas.microsoft.com/office/drawing/2014/main" val="2187240893"/>
                    </a:ext>
                  </a:extLst>
                </a:gridCol>
                <a:gridCol w="1549545">
                  <a:extLst>
                    <a:ext uri="{9D8B030D-6E8A-4147-A177-3AD203B41FA5}">
                      <a16:colId xmlns:a16="http://schemas.microsoft.com/office/drawing/2014/main" val="1995447132"/>
                    </a:ext>
                  </a:extLst>
                </a:gridCol>
                <a:gridCol w="1697759">
                  <a:extLst>
                    <a:ext uri="{9D8B030D-6E8A-4147-A177-3AD203B41FA5}">
                      <a16:colId xmlns:a16="http://schemas.microsoft.com/office/drawing/2014/main" val="1569974086"/>
                    </a:ext>
                  </a:extLst>
                </a:gridCol>
              </a:tblGrid>
              <a:tr h="497694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 Year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Focus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Affiliation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Link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extLst>
                  <a:ext uri="{0D108BD9-81ED-4DB2-BD59-A6C34878D82A}">
                    <a16:rowId xmlns:a16="http://schemas.microsoft.com/office/drawing/2014/main" val="873065743"/>
                  </a:ext>
                </a:extLst>
              </a:tr>
              <a:tr h="103723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 in Smart Agriculture: Applications and Challenges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Nitin, Satinder Bal Gupta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Reviews AI techniques applied in smart agriculture, discussing key applications, challenges, and future opportunities.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Indira Gandhi University, Mirpur, India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https://doi.org/10.55003/cast.2023.254427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extLst>
                  <a:ext uri="{0D108BD9-81ED-4DB2-BD59-A6C34878D82A}">
                    <a16:rowId xmlns:a16="http://schemas.microsoft.com/office/drawing/2014/main" val="3582101584"/>
                  </a:ext>
                </a:extLst>
              </a:tr>
              <a:tr h="1289122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Farming in the Digital Age: Smart Agriculture with AI and IoT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 Ashoor Issa, Safa Majed, S. Abdul Ameer, Hassan M. Al-Jawahry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Explores the integration of AI, IoT, and sensor technologies in modern farming to enhance productivity and sustainability.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Iraq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https://doi.org/10.1051/e3sconf/202447700081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extLst>
                  <a:ext uri="{0D108BD9-81ED-4DB2-BD59-A6C34878D82A}">
                    <a16:rowId xmlns:a16="http://schemas.microsoft.com/office/drawing/2014/main" val="2336970354"/>
                  </a:ext>
                </a:extLst>
              </a:tr>
              <a:tr h="10022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Affordable Artificial Intelligence – Augmenting Farmer Knowledge with AI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Peeyush Kumar, Andrew Nelson, Zerina Kapetanovic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Describes cost-effective AI approaches for precision farming that improve decision-making by predicting micro-climate conditions on farms.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https://arxiv.org/abs/2303.06049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extLst>
                  <a:ext uri="{0D108BD9-81ED-4DB2-BD59-A6C34878D82A}">
                    <a16:rowId xmlns:a16="http://schemas.microsoft.com/office/drawing/2014/main" val="487402191"/>
                  </a:ext>
                </a:extLst>
              </a:tr>
              <a:tr h="128912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Smart Drones and AI into Agriculture – A Review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Palli, A. &amp; Kumar, H.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Reviews the role of AI-powered drones in precision farming, focusing on applications such as crop monitoring, smart irrigation, and yield estimation.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University of Maryland, College Park, USA</a:t>
                      </a:r>
                    </a:p>
                  </a:txBody>
                  <a:tcPr marL="21541" marR="21541" marT="10771" marB="107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https://www.nacaa.com/file.ashx?id=24de847d-2a46-4815-a37c-ffc84451e339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541" marR="21541" marT="10771" marB="10771" anchor="ctr"/>
                </a:tc>
                <a:extLst>
                  <a:ext uri="{0D108BD9-81ED-4DB2-BD59-A6C34878D82A}">
                    <a16:rowId xmlns:a16="http://schemas.microsoft.com/office/drawing/2014/main" val="28314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35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558E-7227-CF18-357E-508935606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4A4A238B-5D9E-7AA9-0320-8786203E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-14536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BF8F3-9CC8-2803-8F40-E5EA58ACA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0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31DE6EE-50A2-E2F8-F296-ACB0051B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7A4B5F-1A1B-1084-6795-69B5B807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/>
              <a:t>07-01-2026</a:t>
            </a:fld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90A0A0-DA42-75D3-3AED-28868F77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6</a:t>
            </a:fld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83E98-2E1A-9730-AACC-64DF2B519D81}"/>
              </a:ext>
            </a:extLst>
          </p:cNvPr>
          <p:cNvSpPr txBox="1"/>
          <p:nvPr/>
        </p:nvSpPr>
        <p:spPr>
          <a:xfrm>
            <a:off x="3806371" y="99494"/>
            <a:ext cx="460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DCACB-4C7E-59D8-C099-894003F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35411"/>
              </p:ext>
            </p:extLst>
          </p:nvPr>
        </p:nvGraphicFramePr>
        <p:xfrm>
          <a:off x="0" y="811552"/>
          <a:ext cx="12192000" cy="6046448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649822">
                  <a:extLst>
                    <a:ext uri="{9D8B030D-6E8A-4147-A177-3AD203B41FA5}">
                      <a16:colId xmlns:a16="http://schemas.microsoft.com/office/drawing/2014/main" val="2116355094"/>
                    </a:ext>
                  </a:extLst>
                </a:gridCol>
                <a:gridCol w="1581636">
                  <a:extLst>
                    <a:ext uri="{9D8B030D-6E8A-4147-A177-3AD203B41FA5}">
                      <a16:colId xmlns:a16="http://schemas.microsoft.com/office/drawing/2014/main" val="4267394459"/>
                    </a:ext>
                  </a:extLst>
                </a:gridCol>
                <a:gridCol w="1145817">
                  <a:extLst>
                    <a:ext uri="{9D8B030D-6E8A-4147-A177-3AD203B41FA5}">
                      <a16:colId xmlns:a16="http://schemas.microsoft.com/office/drawing/2014/main" val="2000551739"/>
                    </a:ext>
                  </a:extLst>
                </a:gridCol>
                <a:gridCol w="4135881">
                  <a:extLst>
                    <a:ext uri="{9D8B030D-6E8A-4147-A177-3AD203B41FA5}">
                      <a16:colId xmlns:a16="http://schemas.microsoft.com/office/drawing/2014/main" val="1059306774"/>
                    </a:ext>
                  </a:extLst>
                </a:gridCol>
                <a:gridCol w="2405893">
                  <a:extLst>
                    <a:ext uri="{9D8B030D-6E8A-4147-A177-3AD203B41FA5}">
                      <a16:colId xmlns:a16="http://schemas.microsoft.com/office/drawing/2014/main" val="918980511"/>
                    </a:ext>
                  </a:extLst>
                </a:gridCol>
                <a:gridCol w="1272951">
                  <a:extLst>
                    <a:ext uri="{9D8B030D-6E8A-4147-A177-3AD203B41FA5}">
                      <a16:colId xmlns:a16="http://schemas.microsoft.com/office/drawing/2014/main" val="558920491"/>
                    </a:ext>
                  </a:extLst>
                </a:gridCol>
              </a:tblGrid>
              <a:tr h="5073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 Year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Focus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Affiliation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extLst>
                  <a:ext uri="{0D108BD9-81ED-4DB2-BD59-A6C34878D82A}">
                    <a16:rowId xmlns:a16="http://schemas.microsoft.com/office/drawing/2014/main" val="3892562611"/>
                  </a:ext>
                </a:extLst>
              </a:tr>
              <a:tr h="11109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for Smart Agriculture: A Survey on Crop Disease Detection and Classification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K. Singh, S. Saha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Relevant. Surveys recent deep learning models, particularly CNNs like MobileNet and ResNet, for automating plant disease identification from leaf images. This is a direct justification for your disease detection module.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Indian Institute of Technology, Kharagpur, India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ScienceDirect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0" marT="53547" marB="53547" anchor="ctr"/>
                </a:tc>
                <a:extLst>
                  <a:ext uri="{0D108BD9-81ED-4DB2-BD59-A6C34878D82A}">
                    <a16:rowId xmlns:a16="http://schemas.microsoft.com/office/drawing/2014/main" val="2312274066"/>
                  </a:ext>
                </a:extLst>
              </a:tr>
              <a:tr h="9084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and IoT for Smart Irrigation Systems: A Review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K. S. Prakash, S. K. Gupta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Relevant. Directly analyzes the ML models and IoT sensor networks used for building automated irrigation systems. It provides the foundational context for your smart water management component.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Vellore Institute of Technology, Vellore, India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IEEE Xplore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0" marT="53547" marB="53547" anchor="ctr"/>
                </a:tc>
                <a:extLst>
                  <a:ext uri="{0D108BD9-81ED-4DB2-BD59-A6C34878D82A}">
                    <a16:rowId xmlns:a16="http://schemas.microsoft.com/office/drawing/2014/main" val="2647160447"/>
                  </a:ext>
                </a:extLst>
              </a:tr>
              <a:tr h="11109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Comprehensive Review on IoT-based Smart Agriculture System using Machine Learning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K. Kodali, S. Yerroju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System-Level Relevance. Reviews the overall architecture of systems that integrate IoT and ML, which perfectly describes your project's dual-component structure. It helps validate your system design.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National Institute of Technology, Warangal, India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u="sng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IEEE Xplore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0" marT="53547" marB="53547" anchor="ctr"/>
                </a:tc>
                <a:extLst>
                  <a:ext uri="{0D108BD9-81ED-4DB2-BD59-A6C34878D82A}">
                    <a16:rowId xmlns:a16="http://schemas.microsoft.com/office/drawing/2014/main" val="3138377896"/>
                  </a:ext>
                </a:extLst>
              </a:tr>
              <a:tr h="9701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AI for Smart Agriculture: A Review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T. Zhang, Y. Chen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 for Implementation. Discusses deploying lightweight AI models on edge devices (like Arduino), which is crucial for making your disease detection low-latency and operable without constant cloud connectivity.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Nanyang Technological University, Singapore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u="sng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ACM Digital Library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0" marT="53547" marB="53547" anchor="ctr"/>
                </a:tc>
                <a:extLst>
                  <a:ext uri="{0D108BD9-81ED-4DB2-BD59-A6C34878D82A}">
                    <a16:rowId xmlns:a16="http://schemas.microsoft.com/office/drawing/2014/main" val="196875474"/>
                  </a:ext>
                </a:extLst>
              </a:tr>
              <a:tr h="1313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Convolutional Neural Networks for Leaf-Based Plant Disease Identification: A Comparative Study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M. S. S. Weerasinghe, P. M. K. Fernando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 Supports Model Choice. A comparative study of CNN architectures on datasets like </a:t>
                      </a:r>
                      <a:r>
                        <a:rPr lang="en-IN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r>
                        <a:rPr lang="en-IN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which provides empirical evidence for selecting a model like MobileNetV2 based on its accuracy and efficiency.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University of Moratuwa, Sri Lanka</a:t>
                      </a:r>
                      <a:endParaRPr lang="en-I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85675" marT="53547" marB="535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u="sng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ResearchGate</a:t>
                      </a:r>
                      <a:endParaRPr lang="en-I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675" marR="0" marT="53547" marB="53547" anchor="ctr"/>
                </a:tc>
                <a:extLst>
                  <a:ext uri="{0D108BD9-81ED-4DB2-BD59-A6C34878D82A}">
                    <a16:rowId xmlns:a16="http://schemas.microsoft.com/office/drawing/2014/main" val="1212053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27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0" y="418248"/>
            <a:ext cx="3937000" cy="378282"/>
          </a:xfrm>
        </p:spPr>
        <p:txBody>
          <a:bodyPr>
            <a:no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F52F-BDEB-483A-9D8C-E0561A10B86B}" type="datetime1">
              <a:rPr lang="en-IN" smtClean="0"/>
              <a:t>07-01-2026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865531" y="6356350"/>
            <a:ext cx="2743200" cy="365125"/>
          </a:xfrm>
        </p:spPr>
        <p:txBody>
          <a:bodyPr/>
          <a:lstStyle/>
          <a:p>
            <a:fld id="{66A34B55-6B4E-46E4-B10C-8A655FC1096B}" type="slidenum">
              <a:rPr lang="en-IN" smtClean="0"/>
              <a:t>7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pic>
        <p:nvPicPr>
          <p:cNvPr id="10" name="Picture 9" descr="SJBITLogo500x120-hom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8DAF46-29CC-1EDA-68BC-368E167ECF79}"/>
              </a:ext>
            </a:extLst>
          </p:cNvPr>
          <p:cNvSpPr txBox="1"/>
          <p:nvPr/>
        </p:nvSpPr>
        <p:spPr>
          <a:xfrm>
            <a:off x="985964" y="1027906"/>
            <a:ext cx="9764485" cy="4628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Arduino: Controls sensors and AI models..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Sensor: Automates irrigation.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Water Pump: Controlled by Arduino for irrigation.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Module: Manages electrical devices like pumps.</a:t>
            </a:r>
          </a:p>
          <a:p>
            <a:pPr>
              <a:lnSpc>
                <a:spcPct val="150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TensorFlow/Keras: Trains CNN models to classify plant diseases.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 Integrates AI, sensors, and automation.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MobileNetV2: F</a:t>
            </a:r>
            <a:r>
              <a:rPr lang="en-IN" dirty="0"/>
              <a:t>or real-time disease detection.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Flask/Django: Web app for real-time sensor data visualization.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36AE-AB66-1569-C265-04C4EB33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>
            <a:extLst>
              <a:ext uri="{FF2B5EF4-FFF2-40B4-BE49-F238E27FC236}">
                <a16:creationId xmlns:a16="http://schemas.microsoft.com/office/drawing/2014/main" id="{01DA4591-DF25-7AF9-6BA7-E95FEB11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FD15B-189C-9D5F-DEF2-78E8AEEED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891D51E-1170-2C58-F710-24DDFFC1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Dept.AI&amp;ML,SJBIT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77CC76E-2717-2E06-4209-D09A8766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07-01-2026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32C80F-BA85-6C4B-C356-7B1EC2B2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79962-FF2A-5237-DA8E-44040F4E2BBE}"/>
              </a:ext>
            </a:extLst>
          </p:cNvPr>
          <p:cNvSpPr txBox="1"/>
          <p:nvPr/>
        </p:nvSpPr>
        <p:spPr>
          <a:xfrm>
            <a:off x="457200" y="1138071"/>
            <a:ext cx="4430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Field Layer (Sensors &amp; Actuators)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soil, climate, and plants. Controls devices like water pumps.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Edge AI Layer (Arduino &amp;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data locally. Uses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 for real-time plant disease detection.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Cloud &amp; Analytics Layer (Optional)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historical data and runs predictive models for forecasts.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User Interface (Dashboard)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Web/mobile app for live monitoring, alerts, reports, and manual control.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Field Data → Edge AI Analysis → Instant Action / Cloud Storage → Farmer Dashboard.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C6ED-2317-4440-9433-A295DD908028}"/>
              </a:ext>
            </a:extLst>
          </p:cNvPr>
          <p:cNvSpPr txBox="1"/>
          <p:nvPr/>
        </p:nvSpPr>
        <p:spPr>
          <a:xfrm>
            <a:off x="4653643" y="287136"/>
            <a:ext cx="2884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8A9C4D-AE76-E9FF-2926-EB6D4D16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51" t="13655" r="3016" b="18012"/>
          <a:stretch>
            <a:fillRect/>
          </a:stretch>
        </p:blipFill>
        <p:spPr>
          <a:xfrm>
            <a:off x="5113564" y="1048036"/>
            <a:ext cx="6994072" cy="51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5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JBITLogo500x120-hom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75" y="99494"/>
            <a:ext cx="823289" cy="843942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7" y="99494"/>
            <a:ext cx="841188" cy="83695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Dept.AI&amp;ML,SJBIT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7AAB-A055-448E-BE6B-97A1AC1DE93F}" type="datetime1">
              <a:rPr lang="en-IN" smtClean="0"/>
              <a:t>07-01-2026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4B55-6B4E-46E4-B10C-8A655FC1096B}" type="slidenum">
              <a:rPr lang="en-IN" smtClean="0"/>
              <a:t>9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4C1E1-2DDF-F1C7-CAFF-804018E71B7B}"/>
              </a:ext>
            </a:extLst>
          </p:cNvPr>
          <p:cNvSpPr txBox="1"/>
          <p:nvPr/>
        </p:nvSpPr>
        <p:spPr>
          <a:xfrm>
            <a:off x="4691743" y="136525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Block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Diagram</a:t>
            </a:r>
            <a:endParaRPr lang="en-IN" sz="2400" b="1" dirty="0"/>
          </a:p>
        </p:txBody>
      </p:sp>
      <p:pic>
        <p:nvPicPr>
          <p:cNvPr id="2" name="Image 82">
            <a:extLst>
              <a:ext uri="{FF2B5EF4-FFF2-40B4-BE49-F238E27FC236}">
                <a16:creationId xmlns:a16="http://schemas.microsoft.com/office/drawing/2014/main" id="{47204086-31B8-C1F2-3320-9C303173650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143" y="1354556"/>
            <a:ext cx="11615057" cy="4245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7227</TotalTime>
  <Words>2134</Words>
  <Application>Microsoft Office PowerPoint</Application>
  <PresentationFormat>Widescreen</PresentationFormat>
  <Paragraphs>278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    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Srinivas Murthy</dc:creator>
  <cp:lastModifiedBy>Sumukh Srinivas Murthy</cp:lastModifiedBy>
  <cp:revision>22</cp:revision>
  <dcterms:created xsi:type="dcterms:W3CDTF">2025-11-10T15:36:02Z</dcterms:created>
  <dcterms:modified xsi:type="dcterms:W3CDTF">2026-01-07T06:23:10Z</dcterms:modified>
</cp:coreProperties>
</file>